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9" r:id="rId4"/>
    <p:sldId id="298" r:id="rId5"/>
    <p:sldId id="281" r:id="rId6"/>
    <p:sldId id="263" r:id="rId7"/>
    <p:sldId id="261" r:id="rId8"/>
    <p:sldId id="260" r:id="rId9"/>
    <p:sldId id="282" r:id="rId10"/>
    <p:sldId id="262" r:id="rId11"/>
    <p:sldId id="267" r:id="rId12"/>
    <p:sldId id="268" r:id="rId13"/>
    <p:sldId id="265" r:id="rId14"/>
    <p:sldId id="266" r:id="rId15"/>
    <p:sldId id="283" r:id="rId16"/>
    <p:sldId id="269" r:id="rId17"/>
    <p:sldId id="270" r:id="rId18"/>
    <p:sldId id="287" r:id="rId19"/>
    <p:sldId id="285" r:id="rId20"/>
    <p:sldId id="286" r:id="rId21"/>
    <p:sldId id="284" r:id="rId22"/>
    <p:sldId id="271" r:id="rId23"/>
    <p:sldId id="272" r:id="rId24"/>
    <p:sldId id="276" r:id="rId25"/>
    <p:sldId id="274" r:id="rId26"/>
    <p:sldId id="273" r:id="rId27"/>
    <p:sldId id="275" r:id="rId28"/>
    <p:sldId id="277" r:id="rId29"/>
    <p:sldId id="278" r:id="rId30"/>
    <p:sldId id="279" r:id="rId31"/>
    <p:sldId id="280" r:id="rId32"/>
    <p:sldId id="288" r:id="rId33"/>
    <p:sldId id="289" r:id="rId34"/>
    <p:sldId id="290" r:id="rId35"/>
    <p:sldId id="292" r:id="rId36"/>
    <p:sldId id="294" r:id="rId37"/>
    <p:sldId id="291" r:id="rId38"/>
    <p:sldId id="295" r:id="rId39"/>
    <p:sldId id="296" r:id="rId40"/>
    <p:sldId id="297" r:id="rId41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F81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394" autoAdjust="0"/>
  </p:normalViewPr>
  <p:slideViewPr>
    <p:cSldViewPr snapToGrid="0">
      <p:cViewPr varScale="1">
        <p:scale>
          <a:sx n="50" d="100"/>
          <a:sy n="50" d="100"/>
        </p:scale>
        <p:origin x="30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2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89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53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3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84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51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70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97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75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79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87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ABC5-E1D9-431F-9759-FC3E79CF4C31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7621-65EF-4E08-9B9B-14CD82E17A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fmultiferramentas.com.br/torquimetro-19-110-n-m-com-encaixe-3-8pol-ktc-160201-strom.html?gclid=EAIaIQobChMI6M-Poou06gIVDwiRCh0X5gnbEAQYBSABEgIRNfD_BwE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arliegroup/ProjetoPI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7EC39BF-DDED-4DAF-B7D6-0700A2EF5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C094EA-0E62-418F-BED6-BCDFD31C3C25}"/>
              </a:ext>
            </a:extLst>
          </p:cNvPr>
          <p:cNvSpPr txBox="1"/>
          <p:nvPr/>
        </p:nvSpPr>
        <p:spPr>
          <a:xfrm>
            <a:off x="10134600" y="1200150"/>
            <a:ext cx="973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Grupo Charlie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4011F-7C6B-48FC-A30F-7196900DD5EF}"/>
              </a:ext>
            </a:extLst>
          </p:cNvPr>
          <p:cNvSpPr txBox="1"/>
          <p:nvPr/>
        </p:nvSpPr>
        <p:spPr>
          <a:xfrm>
            <a:off x="10458450" y="2266950"/>
            <a:ext cx="7188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Projeto integrador Transversal 4.0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E3354E-12C7-40BF-A61F-73619272930E}"/>
              </a:ext>
            </a:extLst>
          </p:cNvPr>
          <p:cNvSpPr txBox="1"/>
          <p:nvPr/>
        </p:nvSpPr>
        <p:spPr>
          <a:xfrm>
            <a:off x="10420350" y="4558725"/>
            <a:ext cx="5163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Prof. Cliente: Felix </a:t>
            </a:r>
            <a:r>
              <a:rPr lang="pt-BR" sz="3200" dirty="0" err="1">
                <a:solidFill>
                  <a:schemeClr val="bg1"/>
                </a:solidFill>
              </a:rPr>
              <a:t>Strottmann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A00500B-2415-4EF5-92A9-7093F4F81A64}"/>
              </a:ext>
            </a:extLst>
          </p:cNvPr>
          <p:cNvSpPr txBox="1"/>
          <p:nvPr/>
        </p:nvSpPr>
        <p:spPr>
          <a:xfrm>
            <a:off x="10420350" y="5121520"/>
            <a:ext cx="6385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Prof. Orientador: Alexandre </a:t>
            </a:r>
            <a:r>
              <a:rPr lang="pt-BR" sz="3200" dirty="0" err="1">
                <a:solidFill>
                  <a:schemeClr val="bg1"/>
                </a:solidFill>
              </a:rPr>
              <a:t>Zaramela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D950B0-A54D-4110-9B49-C7C650FD8D02}"/>
              </a:ext>
            </a:extLst>
          </p:cNvPr>
          <p:cNvSpPr txBox="1"/>
          <p:nvPr/>
        </p:nvSpPr>
        <p:spPr>
          <a:xfrm>
            <a:off x="10458450" y="6722400"/>
            <a:ext cx="4320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Componentes do  grupo: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9092ADA-4546-46DE-85A1-FE5BC32BB775}"/>
              </a:ext>
            </a:extLst>
          </p:cNvPr>
          <p:cNvCxnSpPr>
            <a:cxnSpLocks/>
          </p:cNvCxnSpPr>
          <p:nvPr/>
        </p:nvCxnSpPr>
        <p:spPr>
          <a:xfrm>
            <a:off x="9985528" y="6179639"/>
            <a:ext cx="8016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591C55-2DEA-4B04-94C1-74BECC362F84}"/>
              </a:ext>
            </a:extLst>
          </p:cNvPr>
          <p:cNvSpPr txBox="1"/>
          <p:nvPr/>
        </p:nvSpPr>
        <p:spPr>
          <a:xfrm>
            <a:off x="10420350" y="7580242"/>
            <a:ext cx="3512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Paulo Rafael Ribeiro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0C2AC81-30FA-416F-94DD-29E47415D287}"/>
              </a:ext>
            </a:extLst>
          </p:cNvPr>
          <p:cNvSpPr txBox="1"/>
          <p:nvPr/>
        </p:nvSpPr>
        <p:spPr>
          <a:xfrm>
            <a:off x="10420350" y="8087126"/>
            <a:ext cx="4787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Ricardo </a:t>
            </a:r>
            <a:r>
              <a:rPr lang="pt-BR" sz="3200" dirty="0" err="1">
                <a:solidFill>
                  <a:schemeClr val="bg1"/>
                </a:solidFill>
              </a:rPr>
              <a:t>Donizeti</a:t>
            </a:r>
            <a:r>
              <a:rPr lang="pt-BR" sz="3200" dirty="0">
                <a:solidFill>
                  <a:schemeClr val="bg1"/>
                </a:solidFill>
              </a:rPr>
              <a:t> dos Santos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2A15A4-94E8-4C4C-B0D1-24E97B941A80}"/>
              </a:ext>
            </a:extLst>
          </p:cNvPr>
          <p:cNvSpPr txBox="1"/>
          <p:nvPr/>
        </p:nvSpPr>
        <p:spPr>
          <a:xfrm>
            <a:off x="10439400" y="8630272"/>
            <a:ext cx="3821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Thiago dos Reis Souza</a:t>
            </a:r>
          </a:p>
        </p:txBody>
      </p:sp>
    </p:spTree>
    <p:extLst>
      <p:ext uri="{BB962C8B-B14F-4D97-AF65-F5344CB8AC3E}">
        <p14:creationId xmlns:p14="http://schemas.microsoft.com/office/powerpoint/2010/main" val="113016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2729F88-E447-4CAF-8BE0-40842C25F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8263" y="6520566"/>
            <a:ext cx="7117983" cy="325325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DB43F58-646D-4476-A103-69F444248D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8262" y="2538793"/>
            <a:ext cx="7117984" cy="346859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F4EB46A-E717-438E-82BE-96474E343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B97CDE1-5969-4375-88B1-79EC26350442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D3CA50-30E2-45E5-BAB2-FD1DEA827F1C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68BB1EA-7A96-4377-847A-895D9298494C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4611B1-E033-4E20-9F8F-AB8B0528F45C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Funcionalidade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356FE70-9279-4C92-A6A6-D701E4B8D2AE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2729F88-E447-4CAF-8BE0-40842C25F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8263" y="6520566"/>
            <a:ext cx="7117983" cy="325325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DB43F58-646D-4476-A103-69F444248D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8262" y="2538793"/>
            <a:ext cx="7117984" cy="34685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79C679-C5C1-4980-ABD8-03E575A38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21" y="4763964"/>
            <a:ext cx="11435022" cy="7282640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927822D5-430D-49BD-99DB-F7E64E1F079C}"/>
              </a:ext>
            </a:extLst>
          </p:cNvPr>
          <p:cNvCxnSpPr>
            <a:cxnSpLocks/>
          </p:cNvCxnSpPr>
          <p:nvPr/>
        </p:nvCxnSpPr>
        <p:spPr>
          <a:xfrm flipH="1">
            <a:off x="12375612" y="4076700"/>
            <a:ext cx="2464338" cy="284701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F37C281-AF1B-424E-8DC9-E202A4338DD3}"/>
              </a:ext>
            </a:extLst>
          </p:cNvPr>
          <p:cNvCxnSpPr>
            <a:cxnSpLocks/>
          </p:cNvCxnSpPr>
          <p:nvPr/>
        </p:nvCxnSpPr>
        <p:spPr>
          <a:xfrm flipH="1">
            <a:off x="14421857" y="5937990"/>
            <a:ext cx="2418638" cy="318696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5F4EB46A-E717-438E-82BE-96474E343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B97CDE1-5969-4375-88B1-79EC26350442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EC86D43-E679-4DEE-9A02-EB2AA20E418C}"/>
              </a:ext>
            </a:extLst>
          </p:cNvPr>
          <p:cNvSpPr txBox="1"/>
          <p:nvPr/>
        </p:nvSpPr>
        <p:spPr>
          <a:xfrm>
            <a:off x="14839950" y="2936131"/>
            <a:ext cx="760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9E3CBE-BCFE-49C8-AB32-9FD963BEFD54}"/>
              </a:ext>
            </a:extLst>
          </p:cNvPr>
          <p:cNvSpPr txBox="1"/>
          <p:nvPr/>
        </p:nvSpPr>
        <p:spPr>
          <a:xfrm>
            <a:off x="16632581" y="4775940"/>
            <a:ext cx="777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ABD1705-A36B-4C74-B727-AAC4D6F3A0E8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A60EE7A-9198-437E-8F2E-33E6415A8588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2067586-B3AB-46B7-BACA-18A42892DAA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Funcionalidade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B89FD5B-4F49-470A-9B3A-D555520F8602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2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E0B1A37-C25C-4CF9-BAA8-12CBCEA7FF66}"/>
              </a:ext>
            </a:extLst>
          </p:cNvPr>
          <p:cNvSpPr txBox="1"/>
          <p:nvPr/>
        </p:nvSpPr>
        <p:spPr>
          <a:xfrm>
            <a:off x="7245240" y="3938010"/>
            <a:ext cx="3666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Conjunto 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E3201F-B2E5-43EB-AA35-6D176E7E5BEB}"/>
              </a:ext>
            </a:extLst>
          </p:cNvPr>
          <p:cNvSpPr txBox="1"/>
          <p:nvPr/>
        </p:nvSpPr>
        <p:spPr>
          <a:xfrm>
            <a:off x="13423614" y="3938010"/>
            <a:ext cx="3638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Conjunto B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7E8507F-2807-482E-B5B4-3D98DCF3EDD7}"/>
              </a:ext>
            </a:extLst>
          </p:cNvPr>
          <p:cNvCxnSpPr>
            <a:cxnSpLocks/>
          </p:cNvCxnSpPr>
          <p:nvPr/>
        </p:nvCxnSpPr>
        <p:spPr>
          <a:xfrm>
            <a:off x="12188556" y="4953673"/>
            <a:ext cx="0" cy="4739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3A6FEFE-6122-440C-AD73-A932837C7A21}"/>
              </a:ext>
            </a:extLst>
          </p:cNvPr>
          <p:cNvSpPr txBox="1"/>
          <p:nvPr/>
        </p:nvSpPr>
        <p:spPr>
          <a:xfrm>
            <a:off x="6832062" y="2178523"/>
            <a:ext cx="10712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 torque dos conjuntos devem ser aplicados seguindo devidamente a sequência numérica destacada, vide o</a:t>
            </a:r>
          </a:p>
          <a:p>
            <a:pPr algn="ctr"/>
            <a:r>
              <a:rPr lang="pt-BR" sz="3200" dirty="0"/>
              <a:t> </a:t>
            </a:r>
            <a:r>
              <a:rPr lang="pt-BR" sz="3200" dirty="0" err="1"/>
              <a:t>Lycoming</a:t>
            </a:r>
            <a:r>
              <a:rPr lang="pt-BR" sz="3200" dirty="0"/>
              <a:t> </a:t>
            </a:r>
            <a:r>
              <a:rPr lang="pt-BR" sz="3200" dirty="0" err="1"/>
              <a:t>Maintenance</a:t>
            </a:r>
            <a:r>
              <a:rPr lang="pt-BR" sz="3200" dirty="0"/>
              <a:t> Manual pág. 151.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CC6181-D6A8-4427-991D-A09124D55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32" y="4953673"/>
            <a:ext cx="3903412" cy="426006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A02AF00-2004-4EBE-8F90-BDC13D155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380" y="4953673"/>
            <a:ext cx="3903412" cy="426006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31D976-5BEE-489D-878E-B2E227D59A06}"/>
              </a:ext>
            </a:extLst>
          </p:cNvPr>
          <p:cNvSpPr txBox="1"/>
          <p:nvPr/>
        </p:nvSpPr>
        <p:spPr>
          <a:xfrm>
            <a:off x="10394003" y="5568375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C222320-D268-408E-9AC1-77C445D1D919}"/>
              </a:ext>
            </a:extLst>
          </p:cNvPr>
          <p:cNvSpPr txBox="1"/>
          <p:nvPr/>
        </p:nvSpPr>
        <p:spPr>
          <a:xfrm>
            <a:off x="10385478" y="7992185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F1B7151-3F0E-422C-8B33-51A0DB8F0FAD}"/>
              </a:ext>
            </a:extLst>
          </p:cNvPr>
          <p:cNvSpPr txBox="1"/>
          <p:nvPr/>
        </p:nvSpPr>
        <p:spPr>
          <a:xfrm>
            <a:off x="7395844" y="7972729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3395799-415C-4F9B-A37E-318B34961A36}"/>
              </a:ext>
            </a:extLst>
          </p:cNvPr>
          <p:cNvSpPr txBox="1"/>
          <p:nvPr/>
        </p:nvSpPr>
        <p:spPr>
          <a:xfrm>
            <a:off x="7386116" y="5537572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095F5F-AA38-44D9-881E-014A64A89DEB}"/>
              </a:ext>
            </a:extLst>
          </p:cNvPr>
          <p:cNvSpPr txBox="1"/>
          <p:nvPr/>
        </p:nvSpPr>
        <p:spPr>
          <a:xfrm>
            <a:off x="15575603" y="5040787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A3F4692-87E0-4AB0-9DCD-2594BA4D6D36}"/>
              </a:ext>
            </a:extLst>
          </p:cNvPr>
          <p:cNvSpPr txBox="1"/>
          <p:nvPr/>
        </p:nvSpPr>
        <p:spPr>
          <a:xfrm>
            <a:off x="15577710" y="8506092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D1C9BB2-4CD8-4658-8645-671856C15F4D}"/>
              </a:ext>
            </a:extLst>
          </p:cNvPr>
          <p:cNvSpPr txBox="1"/>
          <p:nvPr/>
        </p:nvSpPr>
        <p:spPr>
          <a:xfrm>
            <a:off x="14427509" y="8518534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0B4A1BB-E9DB-457C-9AD5-4467285B8A3A}"/>
              </a:ext>
            </a:extLst>
          </p:cNvPr>
          <p:cNvSpPr txBox="1"/>
          <p:nvPr/>
        </p:nvSpPr>
        <p:spPr>
          <a:xfrm>
            <a:off x="14407148" y="5030753"/>
            <a:ext cx="56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BE2C892-7E62-41FA-AE41-3CCD1FA56CC5}"/>
              </a:ext>
            </a:extLst>
          </p:cNvPr>
          <p:cNvSpPr txBox="1"/>
          <p:nvPr/>
        </p:nvSpPr>
        <p:spPr>
          <a:xfrm>
            <a:off x="6854908" y="9487460"/>
            <a:ext cx="457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For 1/2 in. </a:t>
            </a:r>
            <a:r>
              <a:rPr lang="pt-BR" dirty="0" err="1"/>
              <a:t>nuts</a:t>
            </a:r>
            <a:r>
              <a:rPr lang="pt-BR" dirty="0"/>
              <a:t>, 600 in.-</a:t>
            </a:r>
            <a:r>
              <a:rPr lang="pt-BR" dirty="0" err="1"/>
              <a:t>lb</a:t>
            </a:r>
            <a:r>
              <a:rPr lang="pt-BR" dirty="0"/>
              <a:t> (50 ft.-</a:t>
            </a:r>
            <a:r>
              <a:rPr lang="pt-BR" dirty="0" err="1"/>
              <a:t>lb</a:t>
            </a:r>
            <a:r>
              <a:rPr lang="pt-BR" dirty="0"/>
              <a:t>) (67.8 </a:t>
            </a:r>
            <a:r>
              <a:rPr lang="pt-BR" dirty="0" err="1"/>
              <a:t>Nm</a:t>
            </a:r>
            <a:r>
              <a:rPr lang="pt-BR" dirty="0"/>
              <a:t>)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9C34744-BCAF-4D0B-B5F5-87ABDEF8FCC3}"/>
              </a:ext>
            </a:extLst>
          </p:cNvPr>
          <p:cNvSpPr txBox="1"/>
          <p:nvPr/>
        </p:nvSpPr>
        <p:spPr>
          <a:xfrm>
            <a:off x="12953996" y="9469413"/>
            <a:ext cx="4578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For 3/8 in. </a:t>
            </a:r>
            <a:r>
              <a:rPr lang="pt-BR" dirty="0" err="1"/>
              <a:t>nuts</a:t>
            </a:r>
            <a:r>
              <a:rPr lang="pt-BR" dirty="0"/>
              <a:t>, 300 in.-</a:t>
            </a:r>
            <a:r>
              <a:rPr lang="pt-BR" dirty="0" err="1"/>
              <a:t>lb</a:t>
            </a:r>
            <a:r>
              <a:rPr lang="pt-BR" dirty="0"/>
              <a:t> (25 ft.-</a:t>
            </a:r>
            <a:r>
              <a:rPr lang="pt-BR" dirty="0" err="1"/>
              <a:t>lb</a:t>
            </a:r>
            <a:r>
              <a:rPr lang="pt-BR" dirty="0"/>
              <a:t>) (33.9 </a:t>
            </a:r>
            <a:r>
              <a:rPr lang="pt-BR" dirty="0" err="1"/>
              <a:t>Nm</a:t>
            </a:r>
            <a:r>
              <a:rPr lang="pt-BR" dirty="0"/>
              <a:t>)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2808EA5B-D186-4D5A-813A-172109C239B3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499D8177-DB7D-4B72-9365-69E2E431B87B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DD524CA-BBC7-4E3D-B631-D71C26C59C3A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FAABDC2-C732-457E-80C2-403E89D37C15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Utilização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7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AF2212-0457-4E83-969E-776CB5E4F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089" y="4067695"/>
            <a:ext cx="3579117" cy="49786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DEA09D-EA12-426E-B2A6-48BD403DE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42" y="3710859"/>
            <a:ext cx="4443293" cy="535267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5D6C14-2B96-47CF-9F96-A811C4D78799}"/>
              </a:ext>
            </a:extLst>
          </p:cNvPr>
          <p:cNvSpPr txBox="1"/>
          <p:nvPr/>
        </p:nvSpPr>
        <p:spPr>
          <a:xfrm>
            <a:off x="7705938" y="2661990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08E22F-4905-4DD8-A8D5-EBB2CE261617}"/>
              </a:ext>
            </a:extLst>
          </p:cNvPr>
          <p:cNvSpPr txBox="1"/>
          <p:nvPr/>
        </p:nvSpPr>
        <p:spPr>
          <a:xfrm>
            <a:off x="13342148" y="2681040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244BD8-84DE-4422-BCBD-F2E853841007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Especificações Técnicas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38AF763-F083-43F3-ADED-794FF13D97E5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Compatibilidade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E3A3466-DCC2-402F-8721-6BF3B51F8805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46F14B-6FD4-4AAD-892B-B1B615A0E3FB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F8416CB-7C4C-4FFC-98B4-B9283271FF9D}"/>
              </a:ext>
            </a:extLst>
          </p:cNvPr>
          <p:cNvCxnSpPr>
            <a:cxnSpLocks/>
          </p:cNvCxnSpPr>
          <p:nvPr/>
        </p:nvCxnSpPr>
        <p:spPr>
          <a:xfrm>
            <a:off x="12188556" y="3677653"/>
            <a:ext cx="0" cy="6015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F9CD49-E535-46E5-AC0E-BC09D940767D}"/>
              </a:ext>
            </a:extLst>
          </p:cNvPr>
          <p:cNvSpPr txBox="1"/>
          <p:nvPr/>
        </p:nvSpPr>
        <p:spPr>
          <a:xfrm>
            <a:off x="9191840" y="3922067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8F55EA1-0E93-446F-A028-92486B4D2873}"/>
              </a:ext>
            </a:extLst>
          </p:cNvPr>
          <p:cNvSpPr txBox="1"/>
          <p:nvPr/>
        </p:nvSpPr>
        <p:spPr>
          <a:xfrm>
            <a:off x="14857924" y="4148280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FD55883-8106-496E-BED8-0814EA9DA44A}"/>
              </a:ext>
            </a:extLst>
          </p:cNvPr>
          <p:cNvSpPr txBox="1"/>
          <p:nvPr/>
        </p:nvSpPr>
        <p:spPr>
          <a:xfrm rot="16200000">
            <a:off x="10752393" y="7284990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2AB0CAE-D367-4F81-A875-0EDCD3D89C5F}"/>
              </a:ext>
            </a:extLst>
          </p:cNvPr>
          <p:cNvSpPr txBox="1"/>
          <p:nvPr/>
        </p:nvSpPr>
        <p:spPr>
          <a:xfrm rot="16200000">
            <a:off x="15994151" y="7320532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“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726F0AA-437B-4AD1-B4CE-D4462A29145C}"/>
              </a:ext>
            </a:extLst>
          </p:cNvPr>
          <p:cNvSpPr txBox="1"/>
          <p:nvPr/>
        </p:nvSpPr>
        <p:spPr>
          <a:xfrm>
            <a:off x="8099626" y="8943215"/>
            <a:ext cx="180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Peso: 52g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A052E0-188D-44A2-A9BD-8E608484CC1B}"/>
              </a:ext>
            </a:extLst>
          </p:cNvPr>
          <p:cNvSpPr txBox="1"/>
          <p:nvPr/>
        </p:nvSpPr>
        <p:spPr>
          <a:xfrm>
            <a:off x="13767192" y="8941952"/>
            <a:ext cx="180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Peso: 46g</a:t>
            </a:r>
          </a:p>
        </p:txBody>
      </p:sp>
    </p:spTree>
    <p:extLst>
      <p:ext uri="{BB962C8B-B14F-4D97-AF65-F5344CB8AC3E}">
        <p14:creationId xmlns:p14="http://schemas.microsoft.com/office/powerpoint/2010/main" val="423757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908262" y="614874"/>
            <a:ext cx="1174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D69D2AF-D35C-435F-B139-8EBD7B28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5" y="1357312"/>
            <a:ext cx="2132752" cy="2132752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D3D4B06C-C2CF-4466-9649-01C609A9C984}"/>
              </a:ext>
            </a:extLst>
          </p:cNvPr>
          <p:cNvSpPr txBox="1"/>
          <p:nvPr/>
        </p:nvSpPr>
        <p:spPr>
          <a:xfrm>
            <a:off x="666750" y="5457046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Especificações Técnicas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7496D6F-91D9-4BD8-B5D9-DB55E2C3D243}"/>
              </a:ext>
            </a:extLst>
          </p:cNvPr>
          <p:cNvSpPr txBox="1"/>
          <p:nvPr/>
        </p:nvSpPr>
        <p:spPr>
          <a:xfrm>
            <a:off x="666750" y="6109119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Compatibilidade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Funcionalidade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Utilização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AA1502-0100-4D79-A31B-700C38A51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31" y="6898333"/>
            <a:ext cx="5556520" cy="24951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6415941-E118-452B-95CD-C06B314A5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0060" y="4152900"/>
            <a:ext cx="4611440" cy="2579690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37081DA6-5D3A-409A-8C2E-2CC0725D3007}"/>
              </a:ext>
            </a:extLst>
          </p:cNvPr>
          <p:cNvSpPr txBox="1"/>
          <p:nvPr/>
        </p:nvSpPr>
        <p:spPr>
          <a:xfrm>
            <a:off x="8212633" y="2720816"/>
            <a:ext cx="79036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/>
              <a:t>Torquímetro</a:t>
            </a:r>
            <a:r>
              <a:rPr lang="pt-BR" sz="3200" b="1" dirty="0"/>
              <a:t> 19-110 </a:t>
            </a:r>
            <a:r>
              <a:rPr lang="pt-BR" sz="3200" b="1" dirty="0" err="1"/>
              <a:t>N.m</a:t>
            </a:r>
            <a:r>
              <a:rPr lang="pt-BR" sz="3200" b="1" dirty="0"/>
              <a:t> com Encaixe 3/8Pol</a:t>
            </a:r>
          </a:p>
          <a:p>
            <a:pPr algn="ctr"/>
            <a:r>
              <a:rPr lang="pt-BR" sz="3200" b="1" dirty="0"/>
              <a:t> KTC-160201 - </a:t>
            </a:r>
            <a:r>
              <a:rPr lang="pt-BR" sz="3200" b="1" dirty="0" err="1"/>
              <a:t>Strom</a:t>
            </a:r>
            <a:endParaRPr lang="pt-BR" sz="3200" b="1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16B06C-ABBE-4BA2-A027-B1A1257BD8FA}"/>
              </a:ext>
            </a:extLst>
          </p:cNvPr>
          <p:cNvSpPr txBox="1"/>
          <p:nvPr/>
        </p:nvSpPr>
        <p:spPr>
          <a:xfrm>
            <a:off x="13284994" y="6838980"/>
            <a:ext cx="404336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Comprimento:</a:t>
            </a:r>
            <a:r>
              <a:rPr lang="pt-BR" sz="3200" dirty="0"/>
              <a:t> 400mm</a:t>
            </a:r>
          </a:p>
          <a:p>
            <a:r>
              <a:rPr lang="pt-BR" sz="3200" b="1" dirty="0"/>
              <a:t>Peso:</a:t>
            </a:r>
            <a:r>
              <a:rPr lang="pt-BR" sz="3200" dirty="0"/>
              <a:t> 1 Kg</a:t>
            </a:r>
          </a:p>
          <a:p>
            <a:r>
              <a:rPr lang="pt-BR" sz="3200" b="1" dirty="0"/>
              <a:t>Torque </a:t>
            </a:r>
            <a:r>
              <a:rPr lang="pt-BR" sz="3200" b="1" dirty="0" err="1"/>
              <a:t>Nm</a:t>
            </a:r>
            <a:r>
              <a:rPr lang="pt-BR" sz="3200" b="1" dirty="0"/>
              <a:t>:</a:t>
            </a:r>
            <a:r>
              <a:rPr lang="pt-BR" sz="3200" dirty="0"/>
              <a:t> 19-110</a:t>
            </a:r>
          </a:p>
          <a:p>
            <a:r>
              <a:rPr lang="pt-BR" sz="3200" b="1" dirty="0"/>
              <a:t>Encaixe:</a:t>
            </a:r>
            <a:r>
              <a:rPr lang="pt-BR" sz="3200" dirty="0"/>
              <a:t> 3/8"</a:t>
            </a:r>
          </a:p>
          <a:p>
            <a:r>
              <a:rPr lang="pt-BR" sz="3200" b="1" dirty="0"/>
              <a:t>Marca:</a:t>
            </a:r>
            <a:r>
              <a:rPr lang="pt-BR" sz="3200" dirty="0"/>
              <a:t> </a:t>
            </a:r>
            <a:r>
              <a:rPr lang="pt-BR" sz="3200" dirty="0" err="1"/>
              <a:t>Strom</a:t>
            </a:r>
            <a:endParaRPr lang="pt-BR" sz="3200" dirty="0"/>
          </a:p>
          <a:p>
            <a:r>
              <a:rPr lang="pt-BR" sz="3200" b="1" dirty="0"/>
              <a:t>Link: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0CE9EE-B069-4E23-8FAF-D65C78C32DC9}"/>
              </a:ext>
            </a:extLst>
          </p:cNvPr>
          <p:cNvSpPr txBox="1"/>
          <p:nvPr/>
        </p:nvSpPr>
        <p:spPr>
          <a:xfrm>
            <a:off x="14125074" y="9266321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(Clique Aqui)</a:t>
            </a:r>
            <a:endParaRPr lang="pt-BR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1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FE77C2-4EB4-4902-B609-CEBC988910BE}"/>
              </a:ext>
            </a:extLst>
          </p:cNvPr>
          <p:cNvSpPr txBox="1"/>
          <p:nvPr/>
        </p:nvSpPr>
        <p:spPr>
          <a:xfrm>
            <a:off x="4461145" y="4283928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0A433E-02D7-43C5-9533-3B8E683BAF01}"/>
              </a:ext>
            </a:extLst>
          </p:cNvPr>
          <p:cNvSpPr txBox="1"/>
          <p:nvPr/>
        </p:nvSpPr>
        <p:spPr>
          <a:xfrm>
            <a:off x="6173136" y="5143500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85C8A5B-FC00-452B-835C-1104C57C7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17" y="3840093"/>
            <a:ext cx="2549663" cy="25496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6B04416-3B93-4101-8D35-E19886C1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7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Cotas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Vista em Perspectiva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C3BC2C0-C2F6-463A-9437-453FB5F8F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14" y="2375095"/>
            <a:ext cx="10689336" cy="756208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7463758" y="3885946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</p:spTree>
    <p:extLst>
      <p:ext uri="{BB962C8B-B14F-4D97-AF65-F5344CB8AC3E}">
        <p14:creationId xmlns:p14="http://schemas.microsoft.com/office/powerpoint/2010/main" val="247677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Cotas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Vista em Perspectiva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10225552" y="2368718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02D1F3-3B7B-4338-BCCF-EA674FAA1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71" y="3780337"/>
            <a:ext cx="5827114" cy="58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5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FE77C2-4EB4-4902-B609-CEBC988910BE}"/>
              </a:ext>
            </a:extLst>
          </p:cNvPr>
          <p:cNvSpPr txBox="1"/>
          <p:nvPr/>
        </p:nvSpPr>
        <p:spPr>
          <a:xfrm>
            <a:off x="4461145" y="4283928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0A433E-02D7-43C5-9533-3B8E683BAF01}"/>
              </a:ext>
            </a:extLst>
          </p:cNvPr>
          <p:cNvSpPr txBox="1"/>
          <p:nvPr/>
        </p:nvSpPr>
        <p:spPr>
          <a:xfrm>
            <a:off x="6173136" y="5143500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B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85C8A5B-FC00-452B-835C-1104C57C7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17" y="3840093"/>
            <a:ext cx="2549663" cy="25496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133E111-5C1B-42A0-A97A-E741DFDC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Cotas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Vista em Perspectiva</a:t>
            </a:r>
            <a:endParaRPr lang="pt-BR" sz="3200" dirty="0">
              <a:solidFill>
                <a:schemeClr val="bg1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1E5B71E-F3C2-4BA0-998B-994492A893E6}"/>
              </a:ext>
            </a:extLst>
          </p:cNvPr>
          <p:cNvCxnSpPr/>
          <p:nvPr/>
        </p:nvCxnSpPr>
        <p:spPr>
          <a:xfrm>
            <a:off x="9377463" y="7986409"/>
            <a:ext cx="228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EE6C7E98-B14F-4E3C-95E5-7E71922A7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14" y="2300590"/>
            <a:ext cx="10689336" cy="756208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8130052" y="3645068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</p:spTree>
    <p:extLst>
      <p:ext uri="{BB962C8B-B14F-4D97-AF65-F5344CB8AC3E}">
        <p14:creationId xmlns:p14="http://schemas.microsoft.com/office/powerpoint/2010/main" val="41480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FB7536-E696-454B-BC8B-347ED833F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0"/>
            <a:ext cx="18288000" cy="1028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66BECD-2CA1-474C-A7B3-F4D05C90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85" y="8166959"/>
            <a:ext cx="584776" cy="5847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CCC14A-4CB4-499C-9D22-0B613FFE5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38" y="9043871"/>
            <a:ext cx="509221" cy="509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48ECB3-84C0-4D8A-99F7-F127EBA23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35" y="2964839"/>
            <a:ext cx="581025" cy="5810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87AA87C-194E-40FE-941A-1AA3036AE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34" y="3822090"/>
            <a:ext cx="581025" cy="5810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B3048C2-C473-4764-8EEF-65CDACE1A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86" y="4691630"/>
            <a:ext cx="631030" cy="6310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86256F5-98E7-4623-9FBD-B615F9E00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90" y="6496592"/>
            <a:ext cx="591571" cy="59157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586BE5D-89FD-4385-9951-971F1C10F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05" y="7255176"/>
            <a:ext cx="641663" cy="64166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95F100-BD78-4DF8-83D8-6A32C2B75F8E}"/>
              </a:ext>
            </a:extLst>
          </p:cNvPr>
          <p:cNvSpPr txBox="1"/>
          <p:nvPr/>
        </p:nvSpPr>
        <p:spPr>
          <a:xfrm>
            <a:off x="5689063" y="733908"/>
            <a:ext cx="5074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Sumário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D52056B-08D9-47AA-9A91-990E8FEB699F}"/>
              </a:ext>
            </a:extLst>
          </p:cNvPr>
          <p:cNvSpPr txBox="1"/>
          <p:nvPr/>
        </p:nvSpPr>
        <p:spPr>
          <a:xfrm>
            <a:off x="6660501" y="3818340"/>
            <a:ext cx="5760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2 - Especificações da Ferramenta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51BDDC5-BC35-4426-8E68-EC68C1A4FE49}"/>
              </a:ext>
            </a:extLst>
          </p:cNvPr>
          <p:cNvSpPr txBox="1"/>
          <p:nvPr/>
        </p:nvSpPr>
        <p:spPr>
          <a:xfrm>
            <a:off x="6660503" y="4679341"/>
            <a:ext cx="446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3 - Desenhos e Cotas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79219A2-264C-4E9C-9C47-D3CF88843BDC}"/>
              </a:ext>
            </a:extLst>
          </p:cNvPr>
          <p:cNvSpPr txBox="1"/>
          <p:nvPr/>
        </p:nvSpPr>
        <p:spPr>
          <a:xfrm>
            <a:off x="6660501" y="5580494"/>
            <a:ext cx="523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4 - Materiais e Especificações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C742701-2DD8-478A-81AD-6A5222868654}"/>
              </a:ext>
            </a:extLst>
          </p:cNvPr>
          <p:cNvSpPr txBox="1"/>
          <p:nvPr/>
        </p:nvSpPr>
        <p:spPr>
          <a:xfrm>
            <a:off x="6660501" y="6429095"/>
            <a:ext cx="542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5 - Desenvolvimento Analítico 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4CED333-72DE-4B2D-BAB9-919DBB84A265}"/>
              </a:ext>
            </a:extLst>
          </p:cNvPr>
          <p:cNvSpPr txBox="1"/>
          <p:nvPr/>
        </p:nvSpPr>
        <p:spPr>
          <a:xfrm>
            <a:off x="6660503" y="7295865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6 - Evolução do Projeto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2B6FFC9-3E56-4D1C-A8F4-10DBAA4DB574}"/>
              </a:ext>
            </a:extLst>
          </p:cNvPr>
          <p:cNvSpPr txBox="1"/>
          <p:nvPr/>
        </p:nvSpPr>
        <p:spPr>
          <a:xfrm>
            <a:off x="6660503" y="8166959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7 - Resultado Final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DC168D2-5DCF-43FD-B261-9D8AFB369E88}"/>
              </a:ext>
            </a:extLst>
          </p:cNvPr>
          <p:cNvSpPr txBox="1"/>
          <p:nvPr/>
        </p:nvSpPr>
        <p:spPr>
          <a:xfrm>
            <a:off x="6660503" y="9014483"/>
            <a:ext cx="446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8 - Conclusão</a:t>
            </a: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46D3340-D992-4F20-A8CB-E2F3910E02B2}"/>
              </a:ext>
            </a:extLst>
          </p:cNvPr>
          <p:cNvSpPr txBox="1"/>
          <p:nvPr/>
        </p:nvSpPr>
        <p:spPr>
          <a:xfrm>
            <a:off x="6660503" y="2963970"/>
            <a:ext cx="446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1 - Projeto Integrador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E11E34C8-E172-41CD-B1C6-69B310841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81" y="5569452"/>
            <a:ext cx="681987" cy="6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7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8813134" y="632424"/>
            <a:ext cx="637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Desenhos e Cotas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9CF272-8F84-4A77-82AD-2DA61AB40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336283"/>
            <a:ext cx="2549663" cy="2549663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Cotas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Vista em Perspectiva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B982D1-43E1-47AA-AD6C-C5A073725A2B}"/>
              </a:ext>
            </a:extLst>
          </p:cNvPr>
          <p:cNvSpPr txBox="1"/>
          <p:nvPr/>
        </p:nvSpPr>
        <p:spPr>
          <a:xfrm>
            <a:off x="10225552" y="2368718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A06BF8-D1FF-497F-B633-1088F6731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71" y="3780337"/>
            <a:ext cx="5827114" cy="58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1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3D1456-5202-4906-94B3-08760AA0CF59}"/>
              </a:ext>
            </a:extLst>
          </p:cNvPr>
          <p:cNvSpPr txBox="1"/>
          <p:nvPr/>
        </p:nvSpPr>
        <p:spPr>
          <a:xfrm>
            <a:off x="3143250" y="4735696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0C53FAA-B105-4E3E-A60D-4F2326144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3" y="3840093"/>
            <a:ext cx="2549663" cy="25496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9ACF842-C548-4587-A8BE-20C94FD41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7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b="1" dirty="0">
                <a:solidFill>
                  <a:srgbClr val="FF0000"/>
                </a:solidFill>
              </a:rPr>
              <a:t>Aço Cromo - Vanádio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Propriedades Mecânicas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B7D313-AB10-4F78-924E-5F11C8ED382C}"/>
              </a:ext>
            </a:extLst>
          </p:cNvPr>
          <p:cNvSpPr txBox="1"/>
          <p:nvPr/>
        </p:nvSpPr>
        <p:spPr>
          <a:xfrm>
            <a:off x="7921813" y="2829770"/>
            <a:ext cx="7903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Aço Cromo Vanádio</a:t>
            </a:r>
          </a:p>
          <a:p>
            <a:pPr algn="ctr"/>
            <a:r>
              <a:rPr lang="pt-BR" sz="3200" b="1" dirty="0"/>
              <a:t>SAE 6150</a:t>
            </a:r>
          </a:p>
          <a:p>
            <a:pPr algn="ctr"/>
            <a:endParaRPr lang="pt-BR" sz="3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CFAF8D-863B-41AF-988A-15E0E78A3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3" y="1158725"/>
            <a:ext cx="2549663" cy="2549663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73AB1BC2-E22C-4B10-A87B-7F16886EF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18441"/>
              </p:ext>
            </p:extLst>
          </p:nvPr>
        </p:nvGraphicFramePr>
        <p:xfrm>
          <a:off x="6254144" y="4263844"/>
          <a:ext cx="3335337" cy="324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Image" r:id="rId5" imgW="7314120" imgH="7111080" progId="Photoshop.Image.21">
                  <p:embed/>
                </p:oleObj>
              </mc:Choice>
              <mc:Fallback>
                <p:oleObj name="Image" r:id="rId5" imgW="7314120" imgH="7111080" progId="Photoshop.Image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4144" y="4263844"/>
                        <a:ext cx="3335337" cy="324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ECF288-7908-4865-93AC-0504F7CF60FD}"/>
              </a:ext>
            </a:extLst>
          </p:cNvPr>
          <p:cNvSpPr txBox="1"/>
          <p:nvPr/>
        </p:nvSpPr>
        <p:spPr>
          <a:xfrm>
            <a:off x="9906711" y="4361188"/>
            <a:ext cx="83251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Formado pela combinação de diferentes ligas, que juntas proporcionam propriedades  físicas  de  tolerância a carga, resistência à corrosão, dureza e comportamento.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Muito comum na fabricação de ferramentas.</a:t>
            </a:r>
          </a:p>
        </p:txBody>
      </p:sp>
    </p:spTree>
    <p:extLst>
      <p:ext uri="{BB962C8B-B14F-4D97-AF65-F5344CB8AC3E}">
        <p14:creationId xmlns:p14="http://schemas.microsoft.com/office/powerpoint/2010/main" val="2928233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9296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Materiais e Especificações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b="1" dirty="0">
                <a:solidFill>
                  <a:schemeClr val="bg1"/>
                </a:solidFill>
              </a:rPr>
              <a:t>Aço Cromo - Vanádio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Propriedades Mecânicas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B7D313-AB10-4F78-924E-5F11C8ED382C}"/>
              </a:ext>
            </a:extLst>
          </p:cNvPr>
          <p:cNvSpPr txBox="1"/>
          <p:nvPr/>
        </p:nvSpPr>
        <p:spPr>
          <a:xfrm>
            <a:off x="7921813" y="2829770"/>
            <a:ext cx="7903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Aço Cromo Vanádio</a:t>
            </a:r>
          </a:p>
          <a:p>
            <a:pPr algn="ctr"/>
            <a:r>
              <a:rPr lang="pt-BR" sz="3200" b="1" dirty="0"/>
              <a:t>SAE 6150</a:t>
            </a:r>
          </a:p>
          <a:p>
            <a:pPr algn="ctr"/>
            <a:endParaRPr lang="pt-BR" sz="3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CFAF8D-863B-41AF-988A-15E0E78A3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3" y="1158725"/>
            <a:ext cx="2549663" cy="2549663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C96F93-91D4-4360-9BCF-AA0A5F13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377" y="4295275"/>
            <a:ext cx="6742545" cy="56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467100" y="3947690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38D0F5-29FF-42A9-BB21-33AD26931773}"/>
              </a:ext>
            </a:extLst>
          </p:cNvPr>
          <p:cNvSpPr txBox="1"/>
          <p:nvPr/>
        </p:nvSpPr>
        <p:spPr>
          <a:xfrm>
            <a:off x="5800725" y="4969705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B8300D-A633-4E09-A998-56B7E5B4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7" y="3808405"/>
            <a:ext cx="2549663" cy="25383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5263519-F541-475A-993B-7BC41DE8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3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06D5BFA-5B6E-4BBE-9550-A6300F385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02" y="3519553"/>
            <a:ext cx="3337567" cy="3182118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5903EF6E-4A1B-48EE-AA79-0F4E88B16788}"/>
              </a:ext>
            </a:extLst>
          </p:cNvPr>
          <p:cNvSpPr/>
          <p:nvPr/>
        </p:nvSpPr>
        <p:spPr>
          <a:xfrm>
            <a:off x="7786885" y="4354563"/>
            <a:ext cx="1080655" cy="3575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Distância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A00D48-FF17-4A5D-824D-41AEB830ED0C}"/>
              </a:ext>
            </a:extLst>
          </p:cNvPr>
          <p:cNvSpPr txBox="1"/>
          <p:nvPr/>
        </p:nvSpPr>
        <p:spPr>
          <a:xfrm>
            <a:off x="15013441" y="43042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M = F . D</a:t>
            </a:r>
            <a:r>
              <a:rPr lang="pt-BR" sz="3200" dirty="0"/>
              <a:t>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5013441" y="5059162"/>
            <a:ext cx="1116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M</a:t>
            </a:r>
          </a:p>
          <a:p>
            <a:r>
              <a:rPr lang="pt-BR" sz="3200" i="1" dirty="0"/>
              <a:t>	 D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5553768" y="5571450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DA13DC3-4387-4FD0-B50F-8FEFF7DCE1A8}"/>
              </a:ext>
            </a:extLst>
          </p:cNvPr>
          <p:cNvSpPr txBox="1"/>
          <p:nvPr/>
        </p:nvSpPr>
        <p:spPr>
          <a:xfrm>
            <a:off x="9933709" y="4354563"/>
            <a:ext cx="313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Momento: 67,8 </a:t>
            </a:r>
            <a:r>
              <a:rPr lang="pt-BR" sz="3200" i="1" dirty="0"/>
              <a:t>N</a:t>
            </a:r>
            <a:endParaRPr lang="pt-BR" sz="32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978B6D-CFD0-451A-A58C-0A23A20F65CC}"/>
              </a:ext>
            </a:extLst>
          </p:cNvPr>
          <p:cNvSpPr txBox="1"/>
          <p:nvPr/>
        </p:nvSpPr>
        <p:spPr>
          <a:xfrm>
            <a:off x="9939998" y="4970494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Distância: 0,019 </a:t>
            </a:r>
            <a:r>
              <a:rPr lang="pt-BR" sz="3200" i="1" dirty="0"/>
              <a:t>m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2438400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CDDEF9E-8A16-428A-B7C6-1C2EE40D73D8}"/>
              </a:ext>
            </a:extLst>
          </p:cNvPr>
          <p:cNvSpPr txBox="1"/>
          <p:nvPr/>
        </p:nvSpPr>
        <p:spPr>
          <a:xfrm>
            <a:off x="9933709" y="5586425"/>
            <a:ext cx="319767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Força:  3.568,42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F7D1FFC8-84F8-45C8-88B8-D0BB97C9E4C9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233427" y="7360104"/>
            <a:ext cx="17716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   67,8</a:t>
            </a:r>
          </a:p>
          <a:p>
            <a:r>
              <a:rPr lang="pt-BR" sz="3200" i="1" dirty="0"/>
              <a:t>	  0,019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2730715" y="7898713"/>
            <a:ext cx="1594951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155023" y="8772211"/>
            <a:ext cx="267252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F =  3.568,42 N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7855CB-911F-4519-8E38-0DABB0C604FB}"/>
              </a:ext>
            </a:extLst>
          </p:cNvPr>
          <p:cNvSpPr txBox="1"/>
          <p:nvPr/>
        </p:nvSpPr>
        <p:spPr>
          <a:xfrm rot="16200000">
            <a:off x="8596850" y="49588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19 mm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25714D-87CE-4262-B79A-4DB66A2A6DDD}"/>
              </a:ext>
            </a:extLst>
          </p:cNvPr>
          <p:cNvSpPr/>
          <p:nvPr/>
        </p:nvSpPr>
        <p:spPr>
          <a:xfrm>
            <a:off x="7155892" y="5528117"/>
            <a:ext cx="689243" cy="69758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a Esquerda 14">
            <a:extLst>
              <a:ext uri="{FF2B5EF4-FFF2-40B4-BE49-F238E27FC236}">
                <a16:creationId xmlns:a16="http://schemas.microsoft.com/office/drawing/2014/main" id="{ABC23E51-1DA2-4EF4-9625-5F5586CF4968}"/>
              </a:ext>
            </a:extLst>
          </p:cNvPr>
          <p:cNvSpPr/>
          <p:nvPr/>
        </p:nvSpPr>
        <p:spPr>
          <a:xfrm>
            <a:off x="7613982" y="5248095"/>
            <a:ext cx="510661" cy="129143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7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Área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995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F</a:t>
            </a:r>
          </a:p>
          <a:p>
            <a:r>
              <a:rPr lang="pt-BR" sz="3200" i="1" dirty="0"/>
              <a:t>	 A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4068102" y="5317261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199" y="8063345"/>
            <a:ext cx="3524391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884727" y="7480048"/>
            <a:ext cx="22637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3.568,42</a:t>
            </a:r>
          </a:p>
          <a:p>
            <a:r>
              <a:rPr lang="pt-BR" sz="3200" i="1" dirty="0"/>
              <a:t>	   68,118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3548224" y="8018657"/>
            <a:ext cx="1456687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66816" y="8936183"/>
            <a:ext cx="260257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t =  52,39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3967702"/>
            <a:ext cx="669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Área = </a:t>
            </a:r>
            <a:r>
              <a:rPr lang="pt-BR" sz="3200" i="1" dirty="0"/>
              <a:t>6mm x 11,353mm = 68,118mm²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4668689"/>
            <a:ext cx="329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Força = </a:t>
            </a:r>
            <a:r>
              <a:rPr lang="pt-BR" sz="3200" i="1" dirty="0"/>
              <a:t>3.568,42 N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76CFE17-D234-42F4-BE9F-0D2109E1C5DA}"/>
              </a:ext>
            </a:extLst>
          </p:cNvPr>
          <p:cNvSpPr txBox="1"/>
          <p:nvPr/>
        </p:nvSpPr>
        <p:spPr>
          <a:xfrm>
            <a:off x="6548461" y="5369675"/>
            <a:ext cx="341907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Tensão: </a:t>
            </a:r>
            <a:r>
              <a:rPr lang="pt-BR" sz="3200" i="1" dirty="0">
                <a:highlight>
                  <a:srgbClr val="FFFF00"/>
                </a:highlight>
              </a:rPr>
              <a:t>52,39 MPa 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2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Tensão de Cisalhamento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Margem de Segurança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98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Ms</a:t>
            </a:r>
            <a:endParaRPr lang="pt-BR" i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39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Margem de Segurança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Escoamento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83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24194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     t </a:t>
            </a:r>
          </a:p>
          <a:p>
            <a:r>
              <a:rPr lang="pt-BR" sz="3200" i="1" dirty="0"/>
              <a:t>	               Fe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3529492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581796" y="7507143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	52,39</a:t>
            </a:r>
          </a:p>
          <a:p>
            <a:r>
              <a:rPr lang="pt-BR" sz="3200" i="1" dirty="0"/>
              <a:t>				 415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09398" y="8839606"/>
            <a:ext cx="27676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 err="1">
                <a:highlight>
                  <a:srgbClr val="FFFF00"/>
                </a:highlight>
              </a:rPr>
              <a:t>Ms</a:t>
            </a:r>
            <a:r>
              <a:rPr lang="pt-BR" sz="3200" i="1" dirty="0">
                <a:highlight>
                  <a:srgbClr val="FFFF00"/>
                </a:highlight>
              </a:rPr>
              <a:t> =  0,87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4520903"/>
            <a:ext cx="3529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= </a:t>
            </a:r>
            <a:r>
              <a:rPr lang="pt-BR" sz="3200" i="1" dirty="0"/>
              <a:t>52,39 MPa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5221890"/>
            <a:ext cx="589514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Margem de Segurança = </a:t>
            </a:r>
            <a:r>
              <a:rPr lang="pt-BR" sz="3200" i="1" dirty="0">
                <a:highlight>
                  <a:srgbClr val="FFFF00"/>
                </a:highlight>
              </a:rPr>
              <a:t>0,87 MPa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7AF75-6B28-43A6-8238-52D81C2CAD44}"/>
              </a:ext>
            </a:extLst>
          </p:cNvPr>
          <p:cNvSpPr txBox="1"/>
          <p:nvPr/>
        </p:nvSpPr>
        <p:spPr>
          <a:xfrm>
            <a:off x="6553200" y="3817025"/>
            <a:ext cx="5675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de Escoamento: </a:t>
            </a:r>
            <a:r>
              <a:rPr lang="pt-BR" sz="3200" i="1" dirty="0"/>
              <a:t>415 MPa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730F-C350-4BCE-991D-0063D6D80E5B}"/>
              </a:ext>
            </a:extLst>
          </p:cNvPr>
          <p:cNvSpPr txBox="1"/>
          <p:nvPr/>
        </p:nvSpPr>
        <p:spPr>
          <a:xfrm>
            <a:off x="15079374" y="4711724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444BCCD-4AEB-49F4-825C-706DBFED44E1}"/>
              </a:ext>
            </a:extLst>
          </p:cNvPr>
          <p:cNvSpPr txBox="1"/>
          <p:nvPr/>
        </p:nvSpPr>
        <p:spPr>
          <a:xfrm>
            <a:off x="15762918" y="4711724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51A1A0-491A-4926-8939-8C579804A9B5}"/>
              </a:ext>
            </a:extLst>
          </p:cNvPr>
          <p:cNvCxnSpPr>
            <a:cxnSpLocks/>
          </p:cNvCxnSpPr>
          <p:nvPr/>
        </p:nvCxnSpPr>
        <p:spPr>
          <a:xfrm flipV="1">
            <a:off x="15462068" y="5343581"/>
            <a:ext cx="388565" cy="4273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CA05338-6406-4FD8-B5C1-131DFF29956F}"/>
              </a:ext>
            </a:extLst>
          </p:cNvPr>
          <p:cNvSpPr txBox="1"/>
          <p:nvPr/>
        </p:nvSpPr>
        <p:spPr>
          <a:xfrm>
            <a:off x="14065535" y="7380959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2750068-1611-497C-B2F0-E28989BBF32A}"/>
              </a:ext>
            </a:extLst>
          </p:cNvPr>
          <p:cNvSpPr txBox="1"/>
          <p:nvPr/>
        </p:nvSpPr>
        <p:spPr>
          <a:xfrm>
            <a:off x="15353419" y="7380959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5B3FD6B-B913-4C61-9C18-317F695AE527}"/>
              </a:ext>
            </a:extLst>
          </p:cNvPr>
          <p:cNvCxnSpPr>
            <a:cxnSpLocks/>
          </p:cNvCxnSpPr>
          <p:nvPr/>
        </p:nvCxnSpPr>
        <p:spPr>
          <a:xfrm flipV="1">
            <a:off x="14448199" y="8064863"/>
            <a:ext cx="979108" cy="3386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7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467100" y="3947690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38D0F5-29FF-42A9-BB21-33AD26931773}"/>
              </a:ext>
            </a:extLst>
          </p:cNvPr>
          <p:cNvSpPr txBox="1"/>
          <p:nvPr/>
        </p:nvSpPr>
        <p:spPr>
          <a:xfrm>
            <a:off x="6191250" y="4902583"/>
            <a:ext cx="2952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Chave 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B8300D-A633-4E09-A998-56B7E5B4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7" y="3808405"/>
            <a:ext cx="2549663" cy="25383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C40E41-59A3-4820-9752-5D091596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2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Distância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A00D48-FF17-4A5D-824D-41AEB830ED0C}"/>
              </a:ext>
            </a:extLst>
          </p:cNvPr>
          <p:cNvSpPr txBox="1"/>
          <p:nvPr/>
        </p:nvSpPr>
        <p:spPr>
          <a:xfrm>
            <a:off x="15013441" y="43042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M = F . D</a:t>
            </a:r>
            <a:r>
              <a:rPr lang="pt-BR" sz="3200" dirty="0"/>
              <a:t>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5013441" y="5059162"/>
            <a:ext cx="1116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M</a:t>
            </a:r>
          </a:p>
          <a:p>
            <a:r>
              <a:rPr lang="pt-BR" sz="3200" i="1" dirty="0"/>
              <a:t>	 D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5553768" y="5571450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DA13DC3-4387-4FD0-B50F-8FEFF7DCE1A8}"/>
              </a:ext>
            </a:extLst>
          </p:cNvPr>
          <p:cNvSpPr txBox="1"/>
          <p:nvPr/>
        </p:nvSpPr>
        <p:spPr>
          <a:xfrm>
            <a:off x="9933709" y="4354563"/>
            <a:ext cx="3230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Momento: </a:t>
            </a:r>
            <a:r>
              <a:rPr lang="pt-BR" sz="3200" i="1" dirty="0"/>
              <a:t>33.9</a:t>
            </a:r>
            <a:r>
              <a:rPr lang="pt-BR" sz="3200" dirty="0"/>
              <a:t> </a:t>
            </a:r>
            <a:r>
              <a:rPr lang="pt-BR" sz="3200" i="1" dirty="0"/>
              <a:t>N</a:t>
            </a:r>
            <a:r>
              <a:rPr lang="pt-BR" sz="3200" dirty="0"/>
              <a:t> 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978B6D-CFD0-451A-A58C-0A23A20F65CC}"/>
              </a:ext>
            </a:extLst>
          </p:cNvPr>
          <p:cNvSpPr txBox="1"/>
          <p:nvPr/>
        </p:nvSpPr>
        <p:spPr>
          <a:xfrm>
            <a:off x="9939998" y="497049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Distância: 0,021mm</a:t>
            </a:r>
            <a:endParaRPr lang="pt-BR" sz="3200" i="1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2438400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CDDEF9E-8A16-428A-B7C6-1C2EE40D73D8}"/>
              </a:ext>
            </a:extLst>
          </p:cNvPr>
          <p:cNvSpPr txBox="1"/>
          <p:nvPr/>
        </p:nvSpPr>
        <p:spPr>
          <a:xfrm>
            <a:off x="9933709" y="5586425"/>
            <a:ext cx="310630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Força: 1.614,28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F7D1FFC8-84F8-45C8-88B8-D0BB97C9E4C9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233427" y="7360104"/>
            <a:ext cx="1771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F =    33,9</a:t>
            </a:r>
          </a:p>
          <a:p>
            <a:r>
              <a:rPr lang="pt-BR" sz="3200" i="1" dirty="0"/>
              <a:t>       0,021</a:t>
            </a:r>
          </a:p>
          <a:p>
            <a:r>
              <a:rPr lang="pt-BR" sz="3200" i="1" dirty="0"/>
              <a:t>	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2730715" y="7898713"/>
            <a:ext cx="1594951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155023" y="8772211"/>
            <a:ext cx="257955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F = 1.614,28 N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A96252-A7EF-4E46-9C2D-AAAF9E7C9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4" y="3323145"/>
            <a:ext cx="3044958" cy="3483871"/>
          </a:xfrm>
          <a:prstGeom prst="rect">
            <a:avLst/>
          </a:prstGeom>
        </p:spPr>
      </p:pic>
      <p:sp>
        <p:nvSpPr>
          <p:cNvPr id="15" name="Seta: Curva para a Esquerda 14">
            <a:extLst>
              <a:ext uri="{FF2B5EF4-FFF2-40B4-BE49-F238E27FC236}">
                <a16:creationId xmlns:a16="http://schemas.microsoft.com/office/drawing/2014/main" id="{ABC23E51-1DA2-4EF4-9625-5F5586CF4968}"/>
              </a:ext>
            </a:extLst>
          </p:cNvPr>
          <p:cNvSpPr/>
          <p:nvPr/>
        </p:nvSpPr>
        <p:spPr>
          <a:xfrm>
            <a:off x="7613982" y="5248095"/>
            <a:ext cx="510661" cy="129143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25714D-87CE-4262-B79A-4DB66A2A6DDD}"/>
              </a:ext>
            </a:extLst>
          </p:cNvPr>
          <p:cNvSpPr/>
          <p:nvPr/>
        </p:nvSpPr>
        <p:spPr>
          <a:xfrm>
            <a:off x="7130361" y="5518565"/>
            <a:ext cx="689243" cy="67407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903EF6E-4A1B-48EE-AA79-0F4E88B16788}"/>
              </a:ext>
            </a:extLst>
          </p:cNvPr>
          <p:cNvSpPr/>
          <p:nvPr/>
        </p:nvSpPr>
        <p:spPr>
          <a:xfrm>
            <a:off x="7491962" y="4144954"/>
            <a:ext cx="1080655" cy="3575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7855CB-911F-4519-8E38-0DABB0C604FB}"/>
              </a:ext>
            </a:extLst>
          </p:cNvPr>
          <p:cNvSpPr txBox="1"/>
          <p:nvPr/>
        </p:nvSpPr>
        <p:spPr>
          <a:xfrm rot="16200000">
            <a:off x="8596850" y="49588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21 mm</a:t>
            </a:r>
          </a:p>
        </p:txBody>
      </p:sp>
    </p:spTree>
    <p:extLst>
      <p:ext uri="{BB962C8B-B14F-4D97-AF65-F5344CB8AC3E}">
        <p14:creationId xmlns:p14="http://schemas.microsoft.com/office/powerpoint/2010/main" val="413821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532414" y="4544773"/>
            <a:ext cx="515438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Planejamento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151E5F-0966-46A9-A9C5-9B2018282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7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Tensão de Cisalhamento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Margem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Área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995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F</a:t>
            </a:r>
          </a:p>
          <a:p>
            <a:r>
              <a:rPr lang="pt-BR" sz="3200" i="1" dirty="0"/>
              <a:t>	 A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2CE2648-D77C-439B-B525-A0DAF6F48430}"/>
              </a:ext>
            </a:extLst>
          </p:cNvPr>
          <p:cNvCxnSpPr>
            <a:cxnSpLocks/>
          </p:cNvCxnSpPr>
          <p:nvPr/>
        </p:nvCxnSpPr>
        <p:spPr>
          <a:xfrm>
            <a:off x="14068102" y="5317261"/>
            <a:ext cx="575684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199" y="8063345"/>
            <a:ext cx="3524391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884727" y="7480048"/>
            <a:ext cx="22525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/>
              <a:t>t =   1614,28</a:t>
            </a:r>
          </a:p>
          <a:p>
            <a:r>
              <a:rPr lang="pt-BR" sz="3200" i="1" dirty="0"/>
              <a:t>         48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E941F9C-B350-4382-BACB-4766AE717637}"/>
              </a:ext>
            </a:extLst>
          </p:cNvPr>
          <p:cNvCxnSpPr>
            <a:cxnSpLocks/>
          </p:cNvCxnSpPr>
          <p:nvPr/>
        </p:nvCxnSpPr>
        <p:spPr>
          <a:xfrm>
            <a:off x="13548224" y="8018657"/>
            <a:ext cx="1456687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66816" y="8936183"/>
            <a:ext cx="250959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>
                <a:highlight>
                  <a:srgbClr val="FFFF00"/>
                </a:highlight>
              </a:rPr>
              <a:t>t =  33,63MPa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3967702"/>
            <a:ext cx="5029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Área = </a:t>
            </a:r>
            <a:r>
              <a:rPr lang="pt-BR" sz="3200" i="1" dirty="0"/>
              <a:t>6mm x 8mm = 48mm²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4668689"/>
            <a:ext cx="329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Força = </a:t>
            </a:r>
            <a:r>
              <a:rPr lang="pt-BR" sz="3200" dirty="0">
                <a:highlight>
                  <a:srgbClr val="FFFF00"/>
                </a:highlight>
              </a:rPr>
              <a:t>1.614,28 </a:t>
            </a:r>
            <a:r>
              <a:rPr lang="pt-BR" sz="3200" i="1" dirty="0">
                <a:highlight>
                  <a:srgbClr val="FFFF00"/>
                </a:highlight>
              </a:rPr>
              <a:t>N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76CFE17-D234-42F4-BE9F-0D2109E1C5DA}"/>
              </a:ext>
            </a:extLst>
          </p:cNvPr>
          <p:cNvSpPr txBox="1"/>
          <p:nvPr/>
        </p:nvSpPr>
        <p:spPr>
          <a:xfrm>
            <a:off x="6548461" y="5369675"/>
            <a:ext cx="64102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Tensão de Cisalhamento = </a:t>
            </a:r>
            <a:r>
              <a:rPr lang="pt-BR" sz="3200" i="1" dirty="0">
                <a:highlight>
                  <a:srgbClr val="FFFF00"/>
                </a:highlight>
              </a:rPr>
              <a:t>33,63MPa 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237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7410450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Analítico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Tensão de Cisalhamento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Margem de Segurança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2EEFF0-340B-4760-B54D-BFCC11BA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43" y="1074561"/>
            <a:ext cx="2549663" cy="2549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BB7E5-9A39-4103-B837-47C4FEDE86A6}"/>
              </a:ext>
            </a:extLst>
          </p:cNvPr>
          <p:cNvSpPr txBox="1"/>
          <p:nvPr/>
        </p:nvSpPr>
        <p:spPr>
          <a:xfrm>
            <a:off x="10196111" y="2349392"/>
            <a:ext cx="2671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133F81"/>
                </a:solidFill>
              </a:rPr>
              <a:t>Chave 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B98BE2-8201-40A9-AB06-DD8BDF0A394B}"/>
              </a:ext>
            </a:extLst>
          </p:cNvPr>
          <p:cNvSpPr txBox="1"/>
          <p:nvPr/>
        </p:nvSpPr>
        <p:spPr>
          <a:xfrm>
            <a:off x="6828559" y="83579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Ms</a:t>
            </a:r>
            <a:endParaRPr lang="pt-BR" i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4A85C5-4F3E-465A-B7BE-8832F5BE7B38}"/>
              </a:ext>
            </a:extLst>
          </p:cNvPr>
          <p:cNvSpPr txBox="1"/>
          <p:nvPr/>
        </p:nvSpPr>
        <p:spPr>
          <a:xfrm>
            <a:off x="6828559" y="8839606"/>
            <a:ext cx="39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7C48CE-4E4F-468E-9D0E-919E514DDBF2}"/>
              </a:ext>
            </a:extLst>
          </p:cNvPr>
          <p:cNvSpPr txBox="1"/>
          <p:nvPr/>
        </p:nvSpPr>
        <p:spPr>
          <a:xfrm>
            <a:off x="6828559" y="93212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3B3BBD-7D1B-4786-9ED2-F21598AEDC7B}"/>
              </a:ext>
            </a:extLst>
          </p:cNvPr>
          <p:cNvSpPr txBox="1"/>
          <p:nvPr/>
        </p:nvSpPr>
        <p:spPr>
          <a:xfrm>
            <a:off x="7273216" y="835798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52EB84-2FEA-411A-AE21-861527F5DAE1}"/>
              </a:ext>
            </a:extLst>
          </p:cNvPr>
          <p:cNvSpPr txBox="1"/>
          <p:nvPr/>
        </p:nvSpPr>
        <p:spPr>
          <a:xfrm>
            <a:off x="7273216" y="8845379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0C6335E-819B-4321-A65D-2B10E81EF0FA}"/>
              </a:ext>
            </a:extLst>
          </p:cNvPr>
          <p:cNvSpPr txBox="1"/>
          <p:nvPr/>
        </p:nvSpPr>
        <p:spPr>
          <a:xfrm>
            <a:off x="7266499" y="9332776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03F24C-DAC6-499B-A59D-9744AEFC3E68}"/>
              </a:ext>
            </a:extLst>
          </p:cNvPr>
          <p:cNvSpPr txBox="1"/>
          <p:nvPr/>
        </p:nvSpPr>
        <p:spPr>
          <a:xfrm>
            <a:off x="7613982" y="8369527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Margem de Segurança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9F337E-C7E5-4E95-AE49-3826DB1B8057}"/>
              </a:ext>
            </a:extLst>
          </p:cNvPr>
          <p:cNvSpPr txBox="1"/>
          <p:nvPr/>
        </p:nvSpPr>
        <p:spPr>
          <a:xfrm>
            <a:off x="7613982" y="8853056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Escoamento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6AD021-0F3D-4EF1-AE6C-3F2EC77328C9}"/>
              </a:ext>
            </a:extLst>
          </p:cNvPr>
          <p:cNvSpPr txBox="1"/>
          <p:nvPr/>
        </p:nvSpPr>
        <p:spPr>
          <a:xfrm>
            <a:off x="7620699" y="9336585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Tensão de Cisalhamento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C5E477-0EA0-40ED-A556-6C5E9352CAB7}"/>
              </a:ext>
            </a:extLst>
          </p:cNvPr>
          <p:cNvSpPr txBox="1"/>
          <p:nvPr/>
        </p:nvSpPr>
        <p:spPr>
          <a:xfrm>
            <a:off x="13527775" y="4804973"/>
            <a:ext cx="24194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     t </a:t>
            </a:r>
          </a:p>
          <a:p>
            <a:r>
              <a:rPr lang="pt-BR" sz="3200" i="1" dirty="0"/>
              <a:t>	               Fe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1AA64C1-F210-4B23-B2CB-93D04CE66BB1}"/>
              </a:ext>
            </a:extLst>
          </p:cNvPr>
          <p:cNvSpPr/>
          <p:nvPr/>
        </p:nvSpPr>
        <p:spPr>
          <a:xfrm>
            <a:off x="6553200" y="8063345"/>
            <a:ext cx="3529492" cy="1870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027E6F-1B82-4724-B2EF-024F762185F7}"/>
              </a:ext>
            </a:extLst>
          </p:cNvPr>
          <p:cNvSpPr txBox="1"/>
          <p:nvPr/>
        </p:nvSpPr>
        <p:spPr>
          <a:xfrm>
            <a:off x="12581796" y="7507143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/>
              <a:t>Ms</a:t>
            </a:r>
            <a:r>
              <a:rPr lang="pt-BR" sz="3200" i="1" dirty="0"/>
              <a:t> =  1 - 	33,63</a:t>
            </a:r>
          </a:p>
          <a:p>
            <a:r>
              <a:rPr lang="pt-BR" sz="3200" i="1" dirty="0"/>
              <a:t>				 415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80C9EC-1222-4822-ABD1-1880A4E23A77}"/>
              </a:ext>
            </a:extLst>
          </p:cNvPr>
          <p:cNvSpPr txBox="1"/>
          <p:nvPr/>
        </p:nvSpPr>
        <p:spPr>
          <a:xfrm>
            <a:off x="12709398" y="8839606"/>
            <a:ext cx="267470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i="1" dirty="0" err="1">
                <a:highlight>
                  <a:srgbClr val="FFFF00"/>
                </a:highlight>
              </a:rPr>
              <a:t>Ms</a:t>
            </a:r>
            <a:r>
              <a:rPr lang="pt-BR" sz="3200" i="1" dirty="0">
                <a:highlight>
                  <a:srgbClr val="FFFF00"/>
                </a:highlight>
              </a:rPr>
              <a:t> = 0,91 MPa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33785E-9C3E-4D4A-93EB-833EB2EA1C77}"/>
              </a:ext>
            </a:extLst>
          </p:cNvPr>
          <p:cNvSpPr txBox="1"/>
          <p:nvPr/>
        </p:nvSpPr>
        <p:spPr>
          <a:xfrm>
            <a:off x="6553200" y="4520903"/>
            <a:ext cx="631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de Cisalhamento = 33,63</a:t>
            </a:r>
            <a:r>
              <a:rPr lang="pt-BR" sz="3200" i="1" dirty="0"/>
              <a:t>MPa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93F9511-8919-4440-B473-B9AE51311891}"/>
              </a:ext>
            </a:extLst>
          </p:cNvPr>
          <p:cNvSpPr txBox="1"/>
          <p:nvPr/>
        </p:nvSpPr>
        <p:spPr>
          <a:xfrm>
            <a:off x="6553200" y="5221890"/>
            <a:ext cx="589514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dirty="0">
                <a:highlight>
                  <a:srgbClr val="FFFF00"/>
                </a:highlight>
              </a:rPr>
              <a:t>Margem de Segurança = 0,91 </a:t>
            </a:r>
            <a:r>
              <a:rPr lang="pt-BR" sz="3200" i="1" dirty="0">
                <a:highlight>
                  <a:srgbClr val="FFFF00"/>
                </a:highlight>
              </a:rPr>
              <a:t>MPa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A4952EF-5017-4A76-BB51-5CC2C9334191}"/>
              </a:ext>
            </a:extLst>
          </p:cNvPr>
          <p:cNvCxnSpPr>
            <a:cxnSpLocks/>
          </p:cNvCxnSpPr>
          <p:nvPr/>
        </p:nvCxnSpPr>
        <p:spPr>
          <a:xfrm>
            <a:off x="9455669" y="6701671"/>
            <a:ext cx="8250440" cy="3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7AF75-6B28-43A6-8238-52D81C2CAD44}"/>
              </a:ext>
            </a:extLst>
          </p:cNvPr>
          <p:cNvSpPr txBox="1"/>
          <p:nvPr/>
        </p:nvSpPr>
        <p:spPr>
          <a:xfrm>
            <a:off x="6553200" y="3817025"/>
            <a:ext cx="5863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Tensão de Escoamento = </a:t>
            </a:r>
            <a:r>
              <a:rPr lang="pt-BR" sz="3200" i="1" dirty="0"/>
              <a:t>415 MPa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730F-C350-4BCE-991D-0063D6D80E5B}"/>
              </a:ext>
            </a:extLst>
          </p:cNvPr>
          <p:cNvSpPr txBox="1"/>
          <p:nvPr/>
        </p:nvSpPr>
        <p:spPr>
          <a:xfrm>
            <a:off x="15079374" y="4711724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444BCCD-4AEB-49F4-825C-706DBFED44E1}"/>
              </a:ext>
            </a:extLst>
          </p:cNvPr>
          <p:cNvSpPr txBox="1"/>
          <p:nvPr/>
        </p:nvSpPr>
        <p:spPr>
          <a:xfrm>
            <a:off x="15762918" y="4711724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51A1A0-491A-4926-8939-8C579804A9B5}"/>
              </a:ext>
            </a:extLst>
          </p:cNvPr>
          <p:cNvCxnSpPr>
            <a:cxnSpLocks/>
          </p:cNvCxnSpPr>
          <p:nvPr/>
        </p:nvCxnSpPr>
        <p:spPr>
          <a:xfrm flipV="1">
            <a:off x="15462068" y="5343581"/>
            <a:ext cx="388565" cy="4273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CA05338-6406-4FD8-B5C1-131DFF29956F}"/>
              </a:ext>
            </a:extLst>
          </p:cNvPr>
          <p:cNvSpPr txBox="1"/>
          <p:nvPr/>
        </p:nvSpPr>
        <p:spPr>
          <a:xfrm>
            <a:off x="14065535" y="7380959"/>
            <a:ext cx="46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(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2750068-1611-497C-B2F0-E28989BBF32A}"/>
              </a:ext>
            </a:extLst>
          </p:cNvPr>
          <p:cNvSpPr txBox="1"/>
          <p:nvPr/>
        </p:nvSpPr>
        <p:spPr>
          <a:xfrm>
            <a:off x="15353419" y="7380959"/>
            <a:ext cx="46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5B3FD6B-B913-4C61-9C18-317F695AE527}"/>
              </a:ext>
            </a:extLst>
          </p:cNvPr>
          <p:cNvCxnSpPr>
            <a:cxnSpLocks/>
          </p:cNvCxnSpPr>
          <p:nvPr/>
        </p:nvCxnSpPr>
        <p:spPr>
          <a:xfrm flipV="1">
            <a:off x="14448199" y="8064863"/>
            <a:ext cx="979108" cy="3386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83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913043" y="4669788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AF8C2A-BFD9-43A4-8B80-1521298F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53" y="3612747"/>
            <a:ext cx="2929690" cy="29296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37592E-299E-475B-AFDE-9031DC05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99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Croqui à mão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Primeiro Desenho CAD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7DBAE9-B35E-4D20-B319-6DAECE93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0" y="3208764"/>
            <a:ext cx="4865538" cy="67015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7D3F35D-9144-4654-95CB-C1939A234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34" y="666757"/>
            <a:ext cx="2945803" cy="294580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407FCA-AC15-49BE-9145-4D29AF739165}"/>
              </a:ext>
            </a:extLst>
          </p:cNvPr>
          <p:cNvSpPr txBox="1"/>
          <p:nvPr/>
        </p:nvSpPr>
        <p:spPr>
          <a:xfrm>
            <a:off x="10450380" y="2233158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Croqui feito à mão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530A9C2-46FF-480F-9A7B-4B81F7D3F2D2}"/>
              </a:ext>
            </a:extLst>
          </p:cNvPr>
          <p:cNvSpPr txBox="1"/>
          <p:nvPr/>
        </p:nvSpPr>
        <p:spPr>
          <a:xfrm>
            <a:off x="7826086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3644819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Croqui a mão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Primeiro desenho CAD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37C556-2CA4-4E3D-9BF0-5566F084EB59}"/>
              </a:ext>
            </a:extLst>
          </p:cNvPr>
          <p:cNvSpPr txBox="1"/>
          <p:nvPr/>
        </p:nvSpPr>
        <p:spPr>
          <a:xfrm>
            <a:off x="9932144" y="2491452"/>
            <a:ext cx="394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Primeiro desenho CAD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17DAF0-BB81-4CA5-9115-27097D276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43" y="3624224"/>
            <a:ext cx="8944117" cy="632744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8D82ED6-FB8B-4BE2-8294-F9D3C0E3242B}"/>
              </a:ext>
            </a:extLst>
          </p:cNvPr>
          <p:cNvSpPr/>
          <p:nvPr/>
        </p:nvSpPr>
        <p:spPr>
          <a:xfrm>
            <a:off x="10858251" y="7892714"/>
            <a:ext cx="1077076" cy="1510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36EFDF5-6B93-4E62-9CB1-231D9FE4F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50" y="678421"/>
            <a:ext cx="2945803" cy="294580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E86BB9-18BB-4253-B032-CE480E3AE63E}"/>
              </a:ext>
            </a:extLst>
          </p:cNvPr>
          <p:cNvSpPr txBox="1"/>
          <p:nvPr/>
        </p:nvSpPr>
        <p:spPr>
          <a:xfrm>
            <a:off x="7826086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7A11099-5768-4052-9404-523531FCAF04}"/>
              </a:ext>
            </a:extLst>
          </p:cNvPr>
          <p:cNvSpPr/>
          <p:nvPr/>
        </p:nvSpPr>
        <p:spPr>
          <a:xfrm>
            <a:off x="13066295" y="7892714"/>
            <a:ext cx="2598821" cy="1510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27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8DD021-C59F-4061-B7C6-91D07F135B4F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Croqui a mão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130743-303F-4601-AEDF-3565BB269556}"/>
              </a:ext>
            </a:extLst>
          </p:cNvPr>
          <p:cNvSpPr txBox="1"/>
          <p:nvPr/>
        </p:nvSpPr>
        <p:spPr>
          <a:xfrm>
            <a:off x="666750" y="4804973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Primeiro desenho CAD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37C556-2CA4-4E3D-9BF0-5566F084EB59}"/>
              </a:ext>
            </a:extLst>
          </p:cNvPr>
          <p:cNvSpPr txBox="1"/>
          <p:nvPr/>
        </p:nvSpPr>
        <p:spPr>
          <a:xfrm>
            <a:off x="10100586" y="2563642"/>
            <a:ext cx="394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Primeiro desenho CAD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36EFDF5-6B93-4E62-9CB1-231D9FE4F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50" y="678421"/>
            <a:ext cx="2945803" cy="29458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AE5ABA0-3A98-4A30-A06C-AB76524F3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66" y="3076227"/>
            <a:ext cx="6731668" cy="673166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1557073-74D4-4CEC-B260-BB0EFD579FE2}"/>
              </a:ext>
            </a:extLst>
          </p:cNvPr>
          <p:cNvSpPr txBox="1"/>
          <p:nvPr/>
        </p:nvSpPr>
        <p:spPr>
          <a:xfrm>
            <a:off x="7826086" y="666757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Evolução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82113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913043" y="4669788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Resultado Final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C7E7C6-3BA4-44DC-B6C1-4A63F169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54" y="3842082"/>
            <a:ext cx="2471020" cy="24710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9062C9-1165-4BDF-90B6-D161072D7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60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F706E1-A0D3-469C-A555-4B0C87E24C80}"/>
              </a:ext>
            </a:extLst>
          </p:cNvPr>
          <p:cNvSpPr txBox="1"/>
          <p:nvPr/>
        </p:nvSpPr>
        <p:spPr>
          <a:xfrm>
            <a:off x="666750" y="4211881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Projeto atual</a:t>
            </a:r>
            <a:endParaRPr lang="pt-BR" sz="3200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66B262-8096-4FFB-B428-0438703B9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88" y="4896815"/>
            <a:ext cx="3577019" cy="35770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EFF28CE-52F3-4EFE-8184-A3BFA78BA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407" y="4896814"/>
            <a:ext cx="3577019" cy="35770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A93B-125B-493E-9B7E-F67135C0C9BA}"/>
              </a:ext>
            </a:extLst>
          </p:cNvPr>
          <p:cNvSpPr txBox="1"/>
          <p:nvPr/>
        </p:nvSpPr>
        <p:spPr>
          <a:xfrm>
            <a:off x="8542558" y="3977135"/>
            <a:ext cx="2029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accent1"/>
                </a:solidFill>
              </a:rPr>
              <a:t>Chave 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89E079-CA39-40D2-A171-4CE365D4C8DC}"/>
              </a:ext>
            </a:extLst>
          </p:cNvPr>
          <p:cNvSpPr txBox="1"/>
          <p:nvPr/>
        </p:nvSpPr>
        <p:spPr>
          <a:xfrm>
            <a:off x="13425698" y="4060566"/>
            <a:ext cx="2008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accent1"/>
                </a:solidFill>
              </a:rPr>
              <a:t>Chave 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8FC26D5-9771-4800-B752-89F83E67CF26}"/>
              </a:ext>
            </a:extLst>
          </p:cNvPr>
          <p:cNvSpPr txBox="1"/>
          <p:nvPr/>
        </p:nvSpPr>
        <p:spPr>
          <a:xfrm>
            <a:off x="10571831" y="2468408"/>
            <a:ext cx="2330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Projeto atual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709A7-37F2-497D-B790-4102F601A7E0}"/>
              </a:ext>
            </a:extLst>
          </p:cNvPr>
          <p:cNvSpPr txBox="1"/>
          <p:nvPr/>
        </p:nvSpPr>
        <p:spPr>
          <a:xfrm>
            <a:off x="8740486" y="677555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Resultado Final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2471C3B-6A6E-4B51-AAA4-6803F05BA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33" y="1091333"/>
            <a:ext cx="2471020" cy="24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46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913043" y="4669788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Conclusão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2B0160-13F3-4524-846F-641C66E0C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5E6F4C-EB5E-4353-9DFB-742345AB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54" y="3850105"/>
            <a:ext cx="2586789" cy="25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39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709A7-37F2-497D-B790-4102F601A7E0}"/>
              </a:ext>
            </a:extLst>
          </p:cNvPr>
          <p:cNvSpPr txBox="1"/>
          <p:nvPr/>
        </p:nvSpPr>
        <p:spPr>
          <a:xfrm>
            <a:off x="9361724" y="581303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Conclusão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32BD00D-893F-4410-8402-97BFA775B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33" y="1175013"/>
            <a:ext cx="2586789" cy="258678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EC4D038-DA89-41E5-A76D-41AAB277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77" y="8915757"/>
            <a:ext cx="6332382" cy="11244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14EAEF-A3B5-4C34-8DB4-D2C238F27661}"/>
              </a:ext>
            </a:extLst>
          </p:cNvPr>
          <p:cNvSpPr txBox="1"/>
          <p:nvPr/>
        </p:nvSpPr>
        <p:spPr>
          <a:xfrm>
            <a:off x="8929315" y="3761802"/>
            <a:ext cx="66384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Desafio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Trabalho em equipe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Desenvolvimento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Aprendizado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17737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4283303" y="497353"/>
            <a:ext cx="547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Diagrama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3665F4-ACA0-4B78-ABE7-6A0243A8F35F}"/>
              </a:ext>
            </a:extLst>
          </p:cNvPr>
          <p:cNvSpPr txBox="1"/>
          <p:nvPr/>
        </p:nvSpPr>
        <p:spPr>
          <a:xfrm>
            <a:off x="7464618" y="3832651"/>
            <a:ext cx="13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INICIAR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F7CEE1-6F3A-4618-80F9-B2C25D07D646}"/>
              </a:ext>
            </a:extLst>
          </p:cNvPr>
          <p:cNvSpPr txBox="1"/>
          <p:nvPr/>
        </p:nvSpPr>
        <p:spPr>
          <a:xfrm>
            <a:off x="9391650" y="4918501"/>
            <a:ext cx="152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PLANEJAR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B5FF94-D47F-4757-AD80-8F5565E55E58}"/>
              </a:ext>
            </a:extLst>
          </p:cNvPr>
          <p:cNvSpPr txBox="1"/>
          <p:nvPr/>
        </p:nvSpPr>
        <p:spPr>
          <a:xfrm>
            <a:off x="11347373" y="5988337"/>
            <a:ext cx="154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EXECUTAR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786F4A-6824-41CA-8763-3142E453AB48}"/>
              </a:ext>
            </a:extLst>
          </p:cNvPr>
          <p:cNvSpPr txBox="1"/>
          <p:nvPr/>
        </p:nvSpPr>
        <p:spPr>
          <a:xfrm>
            <a:off x="13179618" y="7090201"/>
            <a:ext cx="188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CONTROLAR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EDE5675-E725-4D55-8069-0CF6D520A667}"/>
              </a:ext>
            </a:extLst>
          </p:cNvPr>
          <p:cNvSpPr txBox="1"/>
          <p:nvPr/>
        </p:nvSpPr>
        <p:spPr>
          <a:xfrm>
            <a:off x="15413952" y="8233201"/>
            <a:ext cx="1540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FINALIZAR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DB0FA9F-7BF5-4E49-9CDA-D153FD2B3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55" y="613735"/>
            <a:ext cx="8520489" cy="9175912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18F8E6F-9E86-498C-A190-AD1A20494744}"/>
              </a:ext>
            </a:extLst>
          </p:cNvPr>
          <p:cNvSpPr txBox="1"/>
          <p:nvPr/>
        </p:nvSpPr>
        <p:spPr>
          <a:xfrm>
            <a:off x="8152406" y="9207253"/>
            <a:ext cx="702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Ferramenta:</a:t>
            </a:r>
            <a:r>
              <a:rPr lang="pt-BR" sz="2400" dirty="0"/>
              <a:t> </a:t>
            </a:r>
            <a:r>
              <a:rPr lang="pt-BR" sz="2400" dirty="0" err="1"/>
              <a:t>CrowsFoot</a:t>
            </a:r>
            <a:r>
              <a:rPr lang="pt-BR" sz="2400" dirty="0"/>
              <a:t> Socket (Soquete pé de galinha)</a:t>
            </a:r>
          </a:p>
        </p:txBody>
      </p:sp>
    </p:spTree>
    <p:extLst>
      <p:ext uri="{BB962C8B-B14F-4D97-AF65-F5344CB8AC3E}">
        <p14:creationId xmlns:p14="http://schemas.microsoft.com/office/powerpoint/2010/main" val="521942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"/>
            <a:ext cx="18288000" cy="1028700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8831D18-B34B-40E0-93E3-7155AE5D3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9CE119-AB7C-49A2-B0BD-93DBF1DAF28B}"/>
              </a:ext>
            </a:extLst>
          </p:cNvPr>
          <p:cNvSpPr/>
          <p:nvPr/>
        </p:nvSpPr>
        <p:spPr>
          <a:xfrm>
            <a:off x="8929315" y="4796656"/>
            <a:ext cx="246641" cy="81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709A7-37F2-497D-B790-4102F601A7E0}"/>
              </a:ext>
            </a:extLst>
          </p:cNvPr>
          <p:cNvSpPr txBox="1"/>
          <p:nvPr/>
        </p:nvSpPr>
        <p:spPr>
          <a:xfrm>
            <a:off x="9361724" y="581303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Link GitHub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32BD00D-893F-4410-8402-97BFA775B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33" y="1175013"/>
            <a:ext cx="2586789" cy="258678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EC4D038-DA89-41E5-A76D-41AAB277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77" y="8915757"/>
            <a:ext cx="6332382" cy="11244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14EAEF-A3B5-4C34-8DB4-D2C238F27661}"/>
              </a:ext>
            </a:extLst>
          </p:cNvPr>
          <p:cNvSpPr txBox="1"/>
          <p:nvPr/>
        </p:nvSpPr>
        <p:spPr>
          <a:xfrm>
            <a:off x="8143136" y="4880401"/>
            <a:ext cx="66384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dirty="0">
                <a:hlinkClick r:id="rId5"/>
              </a:rPr>
              <a:t>https://github.com/</a:t>
            </a:r>
            <a:endParaRPr lang="pt-BR" sz="4800" b="1" dirty="0"/>
          </a:p>
        </p:txBody>
      </p:sp>
    </p:spTree>
    <p:extLst>
      <p:ext uri="{BB962C8B-B14F-4D97-AF65-F5344CB8AC3E}">
        <p14:creationId xmlns:p14="http://schemas.microsoft.com/office/powerpoint/2010/main" val="318662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3532414" y="4544773"/>
            <a:ext cx="1046191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7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97A5FE-7A9C-491F-A54A-A0F94188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138612"/>
            <a:ext cx="2009775" cy="2009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151E5F-0966-46A9-A9C5-9B201828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AC3882-67C2-47CE-A8E9-69354E574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33" y="3337500"/>
            <a:ext cx="10532533" cy="592455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3665F4-ACA0-4B78-ABE7-6A0243A8F35F}"/>
              </a:ext>
            </a:extLst>
          </p:cNvPr>
          <p:cNvSpPr txBox="1"/>
          <p:nvPr/>
        </p:nvSpPr>
        <p:spPr>
          <a:xfrm>
            <a:off x="7464618" y="3832651"/>
            <a:ext cx="13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INICIAR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F7CEE1-6F3A-4618-80F9-B2C25D07D646}"/>
              </a:ext>
            </a:extLst>
          </p:cNvPr>
          <p:cNvSpPr txBox="1"/>
          <p:nvPr/>
        </p:nvSpPr>
        <p:spPr>
          <a:xfrm>
            <a:off x="9391650" y="4918501"/>
            <a:ext cx="152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PLANEJAR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B5FF94-D47F-4757-AD80-8F5565E55E58}"/>
              </a:ext>
            </a:extLst>
          </p:cNvPr>
          <p:cNvSpPr txBox="1"/>
          <p:nvPr/>
        </p:nvSpPr>
        <p:spPr>
          <a:xfrm>
            <a:off x="11347373" y="5988337"/>
            <a:ext cx="154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EXECUTAR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786F4A-6824-41CA-8763-3142E453AB48}"/>
              </a:ext>
            </a:extLst>
          </p:cNvPr>
          <p:cNvSpPr txBox="1"/>
          <p:nvPr/>
        </p:nvSpPr>
        <p:spPr>
          <a:xfrm>
            <a:off x="13179618" y="7090201"/>
            <a:ext cx="188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CONTROLAR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EDE5675-E725-4D55-8069-0CF6D520A667}"/>
              </a:ext>
            </a:extLst>
          </p:cNvPr>
          <p:cNvSpPr txBox="1"/>
          <p:nvPr/>
        </p:nvSpPr>
        <p:spPr>
          <a:xfrm>
            <a:off x="15413952" y="8233201"/>
            <a:ext cx="1540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FINALIZAR</a:t>
            </a:r>
          </a:p>
        </p:txBody>
      </p:sp>
    </p:spTree>
    <p:extLst>
      <p:ext uri="{BB962C8B-B14F-4D97-AF65-F5344CB8AC3E}">
        <p14:creationId xmlns:p14="http://schemas.microsoft.com/office/powerpoint/2010/main" val="228601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0BBAA1-B0B0-42B3-823E-CB5DEDEC8128}"/>
              </a:ext>
            </a:extLst>
          </p:cNvPr>
          <p:cNvSpPr txBox="1"/>
          <p:nvPr/>
        </p:nvSpPr>
        <p:spPr>
          <a:xfrm>
            <a:off x="6889996" y="2952571"/>
            <a:ext cx="10527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Uma ferramenta para desmontagem e/ ou instalação do Cilindro do motor Turbo Hélice IO-360-N1A, da Aeronave </a:t>
            </a:r>
            <a:r>
              <a:rPr lang="pt-BR" sz="3600" b="0" i="0" dirty="0">
                <a:solidFill>
                  <a:srgbClr val="333333"/>
                </a:solidFill>
                <a:effectLst/>
              </a:rPr>
              <a:t>Embraer EMB-120.</a:t>
            </a:r>
            <a:endParaRPr lang="pt-BR" sz="36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B2B8E2-D222-4825-860B-B6B9E4F58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56" y="5226337"/>
            <a:ext cx="6670685" cy="40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252A52-2460-4937-860C-717CBB2E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F578B7-3491-4AA1-BD01-AA37E8FFD633}"/>
              </a:ext>
            </a:extLst>
          </p:cNvPr>
          <p:cNvSpPr txBox="1"/>
          <p:nvPr/>
        </p:nvSpPr>
        <p:spPr>
          <a:xfrm>
            <a:off x="666750" y="493395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Necessidades do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3855DF-096A-48D4-9CC1-565DC59DFC07}"/>
              </a:ext>
            </a:extLst>
          </p:cNvPr>
          <p:cNvSpPr txBox="1"/>
          <p:nvPr/>
        </p:nvSpPr>
        <p:spPr>
          <a:xfrm>
            <a:off x="666750" y="57150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/>
              </a:rPr>
              <a:t>• </a:t>
            </a:r>
            <a:r>
              <a:rPr lang="pt-BR" sz="3200" dirty="0">
                <a:solidFill>
                  <a:srgbClr val="FF0000"/>
                </a:solidFill>
              </a:rPr>
              <a:t>Ferramenta Proposta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9AC3E-6F93-4320-BC84-364E5AD9D44E}"/>
              </a:ext>
            </a:extLst>
          </p:cNvPr>
          <p:cNvSpPr txBox="1"/>
          <p:nvPr/>
        </p:nvSpPr>
        <p:spPr>
          <a:xfrm>
            <a:off x="666750" y="4152900"/>
            <a:ext cx="535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</a:rPr>
              <a:t>• </a:t>
            </a:r>
            <a:r>
              <a:rPr lang="pt-BR" sz="3200" dirty="0">
                <a:solidFill>
                  <a:schemeClr val="bg1"/>
                </a:solidFill>
              </a:rPr>
              <a:t>Objetivos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F5E561-D1DD-42E1-890E-14EAF4B9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357312"/>
            <a:ext cx="2009775" cy="2009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B005B5-D996-470C-9F7F-ECBCBF4AB1DA}"/>
              </a:ext>
            </a:extLst>
          </p:cNvPr>
          <p:cNvSpPr txBox="1"/>
          <p:nvPr/>
        </p:nvSpPr>
        <p:spPr>
          <a:xfrm>
            <a:off x="6774913" y="391008"/>
            <a:ext cx="1174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Projeto Integrador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0E392D-10D2-4FCA-986C-25BE3205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50" y="3982531"/>
            <a:ext cx="6349206" cy="6349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5BDA8A-5FFA-4C26-ACE2-225D4C835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237" y="4190663"/>
            <a:ext cx="4992163" cy="57053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02D203-7E92-4F4C-BAAC-B982E286EDCF}"/>
              </a:ext>
            </a:extLst>
          </p:cNvPr>
          <p:cNvSpPr txBox="1"/>
          <p:nvPr/>
        </p:nvSpPr>
        <p:spPr>
          <a:xfrm>
            <a:off x="7995982" y="2908969"/>
            <a:ext cx="8154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Crow </a:t>
            </a:r>
            <a:r>
              <a:rPr lang="pt-BR" sz="3600" dirty="0" err="1"/>
              <a:t>Foot</a:t>
            </a:r>
            <a:r>
              <a:rPr lang="pt-BR" sz="3600" dirty="0"/>
              <a:t> Socket (Soquete Pé de Galinha).</a:t>
            </a:r>
          </a:p>
        </p:txBody>
      </p:sp>
    </p:spTree>
    <p:extLst>
      <p:ext uri="{BB962C8B-B14F-4D97-AF65-F5344CB8AC3E}">
        <p14:creationId xmlns:p14="http://schemas.microsoft.com/office/powerpoint/2010/main" val="412458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F383EC-C7CB-444C-B125-034FACE343B5}"/>
              </a:ext>
            </a:extLst>
          </p:cNvPr>
          <p:cNvSpPr/>
          <p:nvPr/>
        </p:nvSpPr>
        <p:spPr>
          <a:xfrm>
            <a:off x="0" y="0"/>
            <a:ext cx="11601450" cy="10287000"/>
          </a:xfrm>
          <a:prstGeom prst="rect">
            <a:avLst/>
          </a:prstGeom>
          <a:solidFill>
            <a:srgbClr val="133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449C1D-08C9-498A-96D1-FC0A02401822}"/>
              </a:ext>
            </a:extLst>
          </p:cNvPr>
          <p:cNvSpPr/>
          <p:nvPr/>
        </p:nvSpPr>
        <p:spPr>
          <a:xfrm>
            <a:off x="0" y="3048000"/>
            <a:ext cx="13277850" cy="413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841D66-D789-40CC-95B3-6D7AF77739B9}"/>
              </a:ext>
            </a:extLst>
          </p:cNvPr>
          <p:cNvSpPr txBox="1"/>
          <p:nvPr/>
        </p:nvSpPr>
        <p:spPr>
          <a:xfrm>
            <a:off x="2990054" y="4760982"/>
            <a:ext cx="10461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Especificações da Ferramenta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918A05-D08D-4AC1-8FF3-F5F2F7376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38" y="4048549"/>
            <a:ext cx="2132752" cy="21327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6E5E1FE-7CFB-4052-9103-515463BE0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08" y="9095874"/>
            <a:ext cx="6332382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7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3821</TotalTime>
  <Words>918</Words>
  <Application>Microsoft Office PowerPoint</Application>
  <PresentationFormat>Personalizar</PresentationFormat>
  <Paragraphs>309</Paragraphs>
  <Slides>40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Copperplate Gothic Bold</vt:lpstr>
      <vt:lpstr>Tema do Office</vt:lpstr>
      <vt:lpstr>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DONIZETI DOS SANTOS</dc:creator>
  <cp:lastModifiedBy>RICARDO DONIZETI DOS SANTOS</cp:lastModifiedBy>
  <cp:revision>106</cp:revision>
  <dcterms:created xsi:type="dcterms:W3CDTF">2020-06-29T15:04:29Z</dcterms:created>
  <dcterms:modified xsi:type="dcterms:W3CDTF">2020-07-11T00:12:23Z</dcterms:modified>
</cp:coreProperties>
</file>